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107" d="100"/>
          <a:sy n="107" d="100"/>
        </p:scale>
        <p:origin x="138"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078B6B-1BAA-4F84-A6F3-2D0D2B24359B}" type="datetimeFigureOut">
              <a:rPr lang="en-US" smtClean="0"/>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38251-3814-4DBD-AF4E-7DFDDBA05575}" type="slidenum">
              <a:rPr lang="en-US" smtClean="0"/>
              <a:t>‹#›</a:t>
            </a:fld>
            <a:endParaRPr lang="en-US"/>
          </a:p>
        </p:txBody>
      </p:sp>
    </p:spTree>
    <p:extLst>
      <p:ext uri="{BB962C8B-B14F-4D97-AF65-F5344CB8AC3E}">
        <p14:creationId xmlns:p14="http://schemas.microsoft.com/office/powerpoint/2010/main" val="3965504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78B6B-1BAA-4F84-A6F3-2D0D2B24359B}" type="datetimeFigureOut">
              <a:rPr lang="en-US" smtClean="0"/>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38251-3814-4DBD-AF4E-7DFDDBA05575}" type="slidenum">
              <a:rPr lang="en-US" smtClean="0"/>
              <a:t>‹#›</a:t>
            </a:fld>
            <a:endParaRPr lang="en-US"/>
          </a:p>
        </p:txBody>
      </p:sp>
    </p:spTree>
    <p:extLst>
      <p:ext uri="{BB962C8B-B14F-4D97-AF65-F5344CB8AC3E}">
        <p14:creationId xmlns:p14="http://schemas.microsoft.com/office/powerpoint/2010/main" val="2948677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78B6B-1BAA-4F84-A6F3-2D0D2B24359B}" type="datetimeFigureOut">
              <a:rPr lang="en-US" smtClean="0"/>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38251-3814-4DBD-AF4E-7DFDDBA05575}" type="slidenum">
              <a:rPr lang="en-US" smtClean="0"/>
              <a:t>‹#›</a:t>
            </a:fld>
            <a:endParaRPr lang="en-US"/>
          </a:p>
        </p:txBody>
      </p:sp>
    </p:spTree>
    <p:extLst>
      <p:ext uri="{BB962C8B-B14F-4D97-AF65-F5344CB8AC3E}">
        <p14:creationId xmlns:p14="http://schemas.microsoft.com/office/powerpoint/2010/main" val="2626582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78B6B-1BAA-4F84-A6F3-2D0D2B24359B}" type="datetimeFigureOut">
              <a:rPr lang="en-US" smtClean="0"/>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38251-3814-4DBD-AF4E-7DFDDBA05575}" type="slidenum">
              <a:rPr lang="en-US" smtClean="0"/>
              <a:t>‹#›</a:t>
            </a:fld>
            <a:endParaRPr lang="en-US"/>
          </a:p>
        </p:txBody>
      </p:sp>
    </p:spTree>
    <p:extLst>
      <p:ext uri="{BB962C8B-B14F-4D97-AF65-F5344CB8AC3E}">
        <p14:creationId xmlns:p14="http://schemas.microsoft.com/office/powerpoint/2010/main" val="286686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1078B6B-1BAA-4F84-A6F3-2D0D2B24359B}" type="datetimeFigureOut">
              <a:rPr lang="en-US" smtClean="0"/>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38251-3814-4DBD-AF4E-7DFDDBA05575}" type="slidenum">
              <a:rPr lang="en-US" smtClean="0"/>
              <a:t>‹#›</a:t>
            </a:fld>
            <a:endParaRPr lang="en-US"/>
          </a:p>
        </p:txBody>
      </p:sp>
    </p:spTree>
    <p:extLst>
      <p:ext uri="{BB962C8B-B14F-4D97-AF65-F5344CB8AC3E}">
        <p14:creationId xmlns:p14="http://schemas.microsoft.com/office/powerpoint/2010/main" val="3927360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078B6B-1BAA-4F84-A6F3-2D0D2B24359B}" type="datetimeFigureOut">
              <a:rPr lang="en-US" smtClean="0"/>
              <a:t>4/18/2016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38251-3814-4DBD-AF4E-7DFDDBA05575}" type="slidenum">
              <a:rPr lang="en-US" smtClean="0"/>
              <a:t>‹#›</a:t>
            </a:fld>
            <a:endParaRPr lang="en-US"/>
          </a:p>
        </p:txBody>
      </p:sp>
    </p:spTree>
    <p:extLst>
      <p:ext uri="{BB962C8B-B14F-4D97-AF65-F5344CB8AC3E}">
        <p14:creationId xmlns:p14="http://schemas.microsoft.com/office/powerpoint/2010/main" val="2323559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078B6B-1BAA-4F84-A6F3-2D0D2B24359B}" type="datetimeFigureOut">
              <a:rPr lang="en-US" smtClean="0"/>
              <a:t>4/18/2016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C38251-3814-4DBD-AF4E-7DFDDBA05575}" type="slidenum">
              <a:rPr lang="en-US" smtClean="0"/>
              <a:t>‹#›</a:t>
            </a:fld>
            <a:endParaRPr lang="en-US"/>
          </a:p>
        </p:txBody>
      </p:sp>
    </p:spTree>
    <p:extLst>
      <p:ext uri="{BB962C8B-B14F-4D97-AF65-F5344CB8AC3E}">
        <p14:creationId xmlns:p14="http://schemas.microsoft.com/office/powerpoint/2010/main" val="3915671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078B6B-1BAA-4F84-A6F3-2D0D2B24359B}" type="datetimeFigureOut">
              <a:rPr lang="en-US" smtClean="0"/>
              <a:t>4/18/2016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C38251-3814-4DBD-AF4E-7DFDDBA05575}" type="slidenum">
              <a:rPr lang="en-US" smtClean="0"/>
              <a:t>‹#›</a:t>
            </a:fld>
            <a:endParaRPr lang="en-US"/>
          </a:p>
        </p:txBody>
      </p:sp>
    </p:spTree>
    <p:extLst>
      <p:ext uri="{BB962C8B-B14F-4D97-AF65-F5344CB8AC3E}">
        <p14:creationId xmlns:p14="http://schemas.microsoft.com/office/powerpoint/2010/main" val="1899133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078B6B-1BAA-4F84-A6F3-2D0D2B24359B}" type="datetimeFigureOut">
              <a:rPr lang="en-US" smtClean="0"/>
              <a:t>4/18/2016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C38251-3814-4DBD-AF4E-7DFDDBA05575}" type="slidenum">
              <a:rPr lang="en-US" smtClean="0"/>
              <a:t>‹#›</a:t>
            </a:fld>
            <a:endParaRPr lang="en-US"/>
          </a:p>
        </p:txBody>
      </p:sp>
    </p:spTree>
    <p:extLst>
      <p:ext uri="{BB962C8B-B14F-4D97-AF65-F5344CB8AC3E}">
        <p14:creationId xmlns:p14="http://schemas.microsoft.com/office/powerpoint/2010/main" val="3318050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078B6B-1BAA-4F84-A6F3-2D0D2B24359B}" type="datetimeFigureOut">
              <a:rPr lang="en-US" smtClean="0"/>
              <a:t>4/18/2016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38251-3814-4DBD-AF4E-7DFDDBA05575}" type="slidenum">
              <a:rPr lang="en-US" smtClean="0"/>
              <a:t>‹#›</a:t>
            </a:fld>
            <a:endParaRPr lang="en-US"/>
          </a:p>
        </p:txBody>
      </p:sp>
    </p:spTree>
    <p:extLst>
      <p:ext uri="{BB962C8B-B14F-4D97-AF65-F5344CB8AC3E}">
        <p14:creationId xmlns:p14="http://schemas.microsoft.com/office/powerpoint/2010/main" val="3039839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078B6B-1BAA-4F84-A6F3-2D0D2B24359B}" type="datetimeFigureOut">
              <a:rPr lang="en-US" smtClean="0"/>
              <a:t>4/18/2016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38251-3814-4DBD-AF4E-7DFDDBA05575}" type="slidenum">
              <a:rPr lang="en-US" smtClean="0"/>
              <a:t>‹#›</a:t>
            </a:fld>
            <a:endParaRPr lang="en-US"/>
          </a:p>
        </p:txBody>
      </p:sp>
    </p:spTree>
    <p:extLst>
      <p:ext uri="{BB962C8B-B14F-4D97-AF65-F5344CB8AC3E}">
        <p14:creationId xmlns:p14="http://schemas.microsoft.com/office/powerpoint/2010/main" val="3543300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78B6B-1BAA-4F84-A6F3-2D0D2B24359B}" type="datetimeFigureOut">
              <a:rPr lang="en-US" smtClean="0"/>
              <a:t>4/18/2016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38251-3814-4DBD-AF4E-7DFDDBA05575}" type="slidenum">
              <a:rPr lang="en-US" smtClean="0"/>
              <a:t>‹#›</a:t>
            </a:fld>
            <a:endParaRPr lang="en-US"/>
          </a:p>
        </p:txBody>
      </p:sp>
    </p:spTree>
    <p:extLst>
      <p:ext uri="{BB962C8B-B14F-4D97-AF65-F5344CB8AC3E}">
        <p14:creationId xmlns:p14="http://schemas.microsoft.com/office/powerpoint/2010/main" val="509733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8375" y="369330"/>
            <a:ext cx="8002456" cy="1539081"/>
          </a:xfrm>
        </p:spPr>
        <p:txBody>
          <a:bodyPr>
            <a:normAutofit fontScale="90000"/>
          </a:bodyPr>
          <a:lstStyle/>
          <a:p>
            <a:r>
              <a:rPr lang="en-US" dirty="0" smtClean="0">
                <a:latin typeface="Algerian" panose="04020705040A02060702" pitchFamily="82" charset="0"/>
              </a:rPr>
              <a:t>Letters to </a:t>
            </a:r>
            <a:r>
              <a:rPr lang="en-US" dirty="0" smtClean="0">
                <a:latin typeface="Algerian" panose="04020705040A02060702" pitchFamily="82" charset="0"/>
              </a:rPr>
              <a:t/>
            </a:r>
            <a:br>
              <a:rPr lang="en-US" dirty="0" smtClean="0">
                <a:latin typeface="Algerian" panose="04020705040A02060702" pitchFamily="82" charset="0"/>
              </a:rPr>
            </a:br>
            <a:r>
              <a:rPr lang="en-US" dirty="0" smtClean="0">
                <a:latin typeface="Algerian" panose="04020705040A02060702" pitchFamily="82" charset="0"/>
              </a:rPr>
              <a:t>Everyday Heroes</a:t>
            </a:r>
            <a:endParaRPr lang="en-US" dirty="0">
              <a:latin typeface="Algerian" panose="04020705040A02060702" pitchFamily="82" charset="0"/>
            </a:endParaRPr>
          </a:p>
        </p:txBody>
      </p:sp>
      <p:sp>
        <p:nvSpPr>
          <p:cNvPr id="3" name="Subtitle 2"/>
          <p:cNvSpPr>
            <a:spLocks noGrp="1"/>
          </p:cNvSpPr>
          <p:nvPr>
            <p:ph type="subTitle" idx="1"/>
          </p:nvPr>
        </p:nvSpPr>
        <p:spPr>
          <a:xfrm>
            <a:off x="3610927" y="2310606"/>
            <a:ext cx="5257351" cy="1043940"/>
          </a:xfrm>
        </p:spPr>
        <p:txBody>
          <a:bodyPr/>
          <a:lstStyle/>
          <a:p>
            <a:r>
              <a:rPr lang="en-US" dirty="0" smtClean="0"/>
              <a:t>Jared Kimbrell</a:t>
            </a:r>
          </a:p>
          <a:p>
            <a:r>
              <a:rPr lang="en-US" dirty="0" smtClean="0"/>
              <a:t>OSU’s OTM Writing Presentation</a:t>
            </a:r>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9123" b="92281" l="11579" r="93860"/>
                    </a14:imgEffect>
                  </a14:imgLayer>
                </a14:imgProps>
              </a:ext>
              <a:ext uri="{28A0092B-C50C-407E-A947-70E740481C1C}">
                <a14:useLocalDpi xmlns:a14="http://schemas.microsoft.com/office/drawing/2010/main" val="0"/>
              </a:ext>
            </a:extLst>
          </a:blip>
          <a:srcRect l="11945" t="26528" r="6111" b="7916"/>
          <a:stretch/>
        </p:blipFill>
        <p:spPr>
          <a:xfrm rot="875058">
            <a:off x="4744632" y="4094645"/>
            <a:ext cx="2989940" cy="2391952"/>
          </a:xfrm>
          <a:prstGeom prst="rect">
            <a:avLst/>
          </a:prstGeom>
        </p:spPr>
      </p:pic>
    </p:spTree>
    <p:extLst>
      <p:ext uri="{BB962C8B-B14F-4D97-AF65-F5344CB8AC3E}">
        <p14:creationId xmlns:p14="http://schemas.microsoft.com/office/powerpoint/2010/main" val="1238175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lgerian" panose="04020705040A02060702" pitchFamily="82" charset="0"/>
              </a:rPr>
              <a:t>Practice Time</a:t>
            </a:r>
            <a:endParaRPr lang="en-US" dirty="0">
              <a:latin typeface="Algerian" panose="04020705040A02060702" pitchFamily="82" charset="0"/>
            </a:endParaRPr>
          </a:p>
        </p:txBody>
      </p:sp>
      <p:sp>
        <p:nvSpPr>
          <p:cNvPr id="3" name="Content Placeholder 2"/>
          <p:cNvSpPr>
            <a:spLocks noGrp="1"/>
          </p:cNvSpPr>
          <p:nvPr>
            <p:ph idx="1"/>
          </p:nvPr>
        </p:nvSpPr>
        <p:spPr>
          <a:xfrm>
            <a:off x="838200" y="1825625"/>
            <a:ext cx="10515600" cy="3762375"/>
          </a:xfrm>
          <a:blipFill dpi="0" rotWithShape="1">
            <a:blip r:embed="rId2">
              <a:alphaModFix amt="70000"/>
            </a:blip>
            <a:srcRect/>
            <a:tile tx="0" ty="0" sx="100000" sy="100000" flip="none" algn="tl"/>
          </a:blipFill>
        </p:spPr>
        <p:txBody>
          <a:bodyPr/>
          <a:lstStyle/>
          <a:p>
            <a:r>
              <a:rPr lang="en-US" u="sng" dirty="0" smtClean="0"/>
              <a:t>Rules</a:t>
            </a:r>
            <a:r>
              <a:rPr lang="en-US" dirty="0" smtClean="0"/>
              <a:t>: </a:t>
            </a:r>
          </a:p>
          <a:p>
            <a:pPr marL="971550" lvl="1" indent="-514350">
              <a:buFont typeface="+mj-lt"/>
              <a:buAutoNum type="arabicPeriod"/>
            </a:pPr>
            <a:r>
              <a:rPr lang="en-US" dirty="0" smtClean="0"/>
              <a:t>Get in groups (preferably 2-3 per group)</a:t>
            </a:r>
          </a:p>
          <a:p>
            <a:pPr marL="971550" lvl="1" indent="-514350">
              <a:buFont typeface="+mj-lt"/>
              <a:buAutoNum type="arabicPeriod"/>
            </a:pPr>
            <a:r>
              <a:rPr lang="en-US" dirty="0" smtClean="0"/>
              <a:t>Each group will be assigned a category and a person/thing to write about</a:t>
            </a:r>
          </a:p>
          <a:p>
            <a:pPr marL="971550" lvl="1" indent="-514350">
              <a:buFont typeface="+mj-lt"/>
              <a:buAutoNum type="arabicPeriod"/>
            </a:pPr>
            <a:r>
              <a:rPr lang="en-US" dirty="0" smtClean="0"/>
              <a:t>Make a list of accomplishments this person has done (for this we’ll do in the past 3-4 months)</a:t>
            </a:r>
          </a:p>
          <a:p>
            <a:pPr marL="971550" lvl="1" indent="-514350">
              <a:buFont typeface="+mj-lt"/>
              <a:buAutoNum type="arabicPeriod"/>
            </a:pPr>
            <a:r>
              <a:rPr lang="en-US" dirty="0" smtClean="0"/>
              <a:t>Come up with an opening sentence, 3 body paragraph topics, and a concluding sentence</a:t>
            </a:r>
          </a:p>
          <a:p>
            <a:pPr marL="971550" lvl="1" indent="-514350">
              <a:buFont typeface="+mj-lt"/>
              <a:buAutoNum type="arabicPeriod"/>
            </a:pPr>
            <a:r>
              <a:rPr lang="en-US" dirty="0" smtClean="0"/>
              <a:t>Each team will present what they have come up with</a:t>
            </a:r>
          </a:p>
          <a:p>
            <a:pPr marL="971550" lvl="1" indent="-514350">
              <a:buFont typeface="+mj-lt"/>
              <a:buAutoNum type="arabicPeriod"/>
            </a:pPr>
            <a:endParaRPr lang="en-US" dirty="0" smtClean="0"/>
          </a:p>
        </p:txBody>
      </p:sp>
    </p:spTree>
    <p:extLst>
      <p:ext uri="{BB962C8B-B14F-4D97-AF65-F5344CB8AC3E}">
        <p14:creationId xmlns:p14="http://schemas.microsoft.com/office/powerpoint/2010/main" val="2976477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0179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43726"/>
          </a:xfrm>
          <a:prstGeom prst="rect">
            <a:avLst/>
          </a:prstGeom>
        </p:spPr>
      </p:pic>
    </p:spTree>
    <p:extLst>
      <p:ext uri="{BB962C8B-B14F-4D97-AF65-F5344CB8AC3E}">
        <p14:creationId xmlns:p14="http://schemas.microsoft.com/office/powerpoint/2010/main" val="4275554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1"/>
            <a:ext cx="12185502" cy="6945087"/>
          </a:xfrm>
          <a:prstGeom prst="rect">
            <a:avLst/>
          </a:prstGeom>
        </p:spPr>
      </p:pic>
    </p:spTree>
    <p:extLst>
      <p:ext uri="{BB962C8B-B14F-4D97-AF65-F5344CB8AC3E}">
        <p14:creationId xmlns:p14="http://schemas.microsoft.com/office/powerpoint/2010/main" val="4247996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9540" y="202415"/>
            <a:ext cx="4572000" cy="1341755"/>
          </a:xfrm>
        </p:spPr>
        <p:txBody>
          <a:bodyPr/>
          <a:lstStyle/>
          <a:p>
            <a:pPr algn="ctr"/>
            <a:r>
              <a:rPr lang="en-US" dirty="0" smtClean="0">
                <a:latin typeface="Algerian" panose="04020705040A02060702" pitchFamily="82" charset="0"/>
              </a:rPr>
              <a:t>Of The Months</a:t>
            </a:r>
            <a:endParaRPr lang="en-US" dirty="0">
              <a:latin typeface="Algerian" panose="04020705040A02060702" pitchFamily="82" charset="0"/>
            </a:endParaRPr>
          </a:p>
        </p:txBody>
      </p:sp>
      <p:sp>
        <p:nvSpPr>
          <p:cNvPr id="3" name="Content Placeholder 2"/>
          <p:cNvSpPr>
            <a:spLocks noGrp="1"/>
          </p:cNvSpPr>
          <p:nvPr>
            <p:ph idx="1"/>
          </p:nvPr>
        </p:nvSpPr>
        <p:spPr>
          <a:xfrm>
            <a:off x="754380" y="1371600"/>
            <a:ext cx="10942320" cy="4945380"/>
          </a:xfrm>
          <a:blipFill dpi="0" rotWithShape="1">
            <a:blip r:embed="rId2">
              <a:alphaModFix amt="65000"/>
            </a:blip>
            <a:srcRect/>
            <a:tile tx="0" ty="0" sx="100000" sy="100000" flip="none" algn="tl"/>
          </a:blipFill>
        </p:spPr>
        <p:txBody>
          <a:bodyPr>
            <a:normAutofit lnSpcReduction="10000"/>
          </a:bodyPr>
          <a:lstStyle/>
          <a:p>
            <a:r>
              <a:rPr lang="en-US" dirty="0" smtClean="0"/>
              <a:t>OTMs are “Of the Months” which are a way to recognize the amazing things going on at your campus. The recognition starts on your campus level and can possibly  reach regional and NACURH levels.</a:t>
            </a:r>
          </a:p>
          <a:p>
            <a:r>
              <a:rPr lang="en-US" dirty="0" smtClean="0"/>
              <a:t>There are two types of OTMs: Individuals and Programs</a:t>
            </a:r>
          </a:p>
          <a:p>
            <a:pPr lvl="5"/>
            <a:r>
              <a:rPr lang="en-US" sz="2800" dirty="0" smtClean="0"/>
              <a:t>Individual: For a person you feel has done amazing work for that month. Max of 600 words, need at least 450 to be a campus winner</a:t>
            </a:r>
          </a:p>
          <a:p>
            <a:pPr lvl="5"/>
            <a:r>
              <a:rPr lang="en-US" sz="2800" dirty="0" smtClean="0"/>
              <a:t>Program: A Program that you really enjoyed attending or throwing. Max of </a:t>
            </a:r>
            <a:r>
              <a:rPr lang="en-US" sz="2800" dirty="0" smtClean="0"/>
              <a:t>140</a:t>
            </a:r>
            <a:r>
              <a:rPr lang="en-US" sz="2800" dirty="0" smtClean="0"/>
              <a:t>0 </a:t>
            </a:r>
            <a:r>
              <a:rPr lang="en-US" sz="2800" dirty="0" smtClean="0"/>
              <a:t>words, Must have a total of </a:t>
            </a:r>
            <a:r>
              <a:rPr lang="en-US" sz="2800" dirty="0" smtClean="0"/>
              <a:t>75</a:t>
            </a:r>
            <a:r>
              <a:rPr lang="en-US" sz="2800" dirty="0" smtClean="0"/>
              <a:t>0 words (100 for 200 word max, 250 for 400 word max)</a:t>
            </a:r>
            <a:endParaRPr lang="en-US" sz="2800" dirty="0"/>
          </a:p>
          <a:p>
            <a:r>
              <a:rPr lang="en-US" dirty="0" smtClean="0"/>
              <a:t>When considering who to write make sure you have enough to write about, everyone prefers long letters!!! </a:t>
            </a:r>
            <a:endParaRPr lang="en-US" dirty="0"/>
          </a:p>
        </p:txBody>
      </p:sp>
    </p:spTree>
    <p:extLst>
      <p:ext uri="{BB962C8B-B14F-4D97-AF65-F5344CB8AC3E}">
        <p14:creationId xmlns:p14="http://schemas.microsoft.com/office/powerpoint/2010/main" val="3155833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6"/>
          <p:cNvSpPr txBox="1">
            <a:spLocks noGrp="1"/>
          </p:cNvSpPr>
          <p:nvPr>
            <p:ph idx="1"/>
          </p:nvPr>
        </p:nvSpPr>
        <p:spPr>
          <a:xfrm>
            <a:off x="1924050" y="1960880"/>
            <a:ext cx="9324975" cy="4697095"/>
          </a:xfrm>
          <a:prstGeom prst="rect">
            <a:avLst/>
          </a:prstGeom>
          <a:blipFill dpi="0" rotWithShape="1">
            <a:blip r:embed="rId2">
              <a:alphaModFix amt="45000"/>
            </a:blip>
            <a:srcRect/>
            <a:tile tx="0" ty="0" sx="100000" sy="100000" flip="none" algn="tl"/>
          </a:blipFill>
        </p:spPr>
        <p:txBody>
          <a:bodyPr lIns="91425" tIns="91425" rIns="91425" bIns="91425" anchor="t" anchorCtr="0">
            <a:noAutofit/>
          </a:bodyPr>
          <a:lstStyle/>
          <a:p>
            <a:pPr lvl="0" rtl="0">
              <a:spcBef>
                <a:spcPts val="0"/>
              </a:spcBef>
              <a:buNone/>
            </a:pPr>
            <a:r>
              <a:rPr lang="en" sz="4800" dirty="0">
                <a:latin typeface="Algerian" panose="04020705040A02060702" pitchFamily="82" charset="0"/>
                <a:ea typeface="Covered By Your Grace"/>
                <a:cs typeface="Covered By Your Grace"/>
                <a:sym typeface="Covered By Your Grace"/>
              </a:rPr>
              <a:t>L</a:t>
            </a:r>
            <a:r>
              <a:rPr lang="en" sz="4800" dirty="0" smtClean="0">
                <a:latin typeface="Algerian" panose="04020705040A02060702" pitchFamily="82" charset="0"/>
                <a:ea typeface="Covered By Your Grace"/>
                <a:cs typeface="Covered By Your Grace"/>
                <a:sym typeface="Covered By Your Grace"/>
              </a:rPr>
              <a:t> </a:t>
            </a:r>
            <a:r>
              <a:rPr lang="en" sz="4400" dirty="0" smtClean="0">
                <a:latin typeface="Algerian" panose="04020705040A02060702" pitchFamily="82" charset="0"/>
                <a:ea typeface="Luckiest Guy"/>
                <a:cs typeface="Luckiest Guy"/>
                <a:sym typeface="Luckiest Guy"/>
              </a:rPr>
              <a:t>– Letter for Recognition</a:t>
            </a:r>
            <a:endParaRPr lang="en" sz="4400" dirty="0">
              <a:latin typeface="Algerian" panose="04020705040A02060702" pitchFamily="82" charset="0"/>
              <a:ea typeface="Luckiest Guy"/>
              <a:cs typeface="Luckiest Guy"/>
              <a:sym typeface="Luckiest Guy"/>
            </a:endParaRPr>
          </a:p>
          <a:p>
            <a:pPr lvl="0" rtl="0">
              <a:spcBef>
                <a:spcPts val="0"/>
              </a:spcBef>
              <a:buNone/>
            </a:pPr>
            <a:r>
              <a:rPr lang="en" sz="4800" dirty="0">
                <a:latin typeface="Algerian" panose="04020705040A02060702" pitchFamily="82" charset="0"/>
                <a:ea typeface="Luckiest Guy"/>
                <a:cs typeface="Luckiest Guy"/>
                <a:sym typeface="Covered By Your Grace"/>
              </a:rPr>
              <a:t>E</a:t>
            </a:r>
            <a:r>
              <a:rPr lang="en" sz="4800" dirty="0" smtClean="0">
                <a:latin typeface="Algerian" panose="04020705040A02060702" pitchFamily="82" charset="0"/>
                <a:ea typeface="Luckiest Guy"/>
                <a:cs typeface="Luckiest Guy"/>
                <a:sym typeface="Luckiest Guy"/>
              </a:rPr>
              <a:t> </a:t>
            </a:r>
            <a:r>
              <a:rPr lang="en" sz="4400" dirty="0" smtClean="0">
                <a:latin typeface="Algerian" panose="04020705040A02060702" pitchFamily="82" charset="0"/>
                <a:ea typeface="Luckiest Guy"/>
                <a:cs typeface="Luckiest Guy"/>
                <a:sym typeface="Luckiest Guy"/>
              </a:rPr>
              <a:t>– English Properly</a:t>
            </a:r>
            <a:endParaRPr lang="en" sz="4400" dirty="0">
              <a:latin typeface="Algerian" panose="04020705040A02060702" pitchFamily="82" charset="0"/>
              <a:ea typeface="Luckiest Guy"/>
              <a:cs typeface="Luckiest Guy"/>
              <a:sym typeface="Luckiest Guy"/>
            </a:endParaRPr>
          </a:p>
          <a:p>
            <a:pPr lvl="0" rtl="0">
              <a:spcBef>
                <a:spcPts val="0"/>
              </a:spcBef>
              <a:buNone/>
            </a:pPr>
            <a:r>
              <a:rPr lang="en" sz="4800" dirty="0">
                <a:latin typeface="Algerian" panose="04020705040A02060702" pitchFamily="82" charset="0"/>
                <a:ea typeface="Covered By Your Grace"/>
                <a:cs typeface="Covered By Your Grace"/>
                <a:sym typeface="Covered By Your Grace"/>
              </a:rPr>
              <a:t>T</a:t>
            </a:r>
            <a:r>
              <a:rPr lang="en" sz="4800" dirty="0" smtClean="0">
                <a:latin typeface="Algerian" panose="04020705040A02060702" pitchFamily="82" charset="0"/>
                <a:ea typeface="Covered By Your Grace"/>
                <a:cs typeface="Covered By Your Grace"/>
                <a:sym typeface="Covered By Your Grace"/>
              </a:rPr>
              <a:t> </a:t>
            </a:r>
            <a:r>
              <a:rPr lang="en" sz="4400" dirty="0">
                <a:latin typeface="Algerian" panose="04020705040A02060702" pitchFamily="82" charset="0"/>
                <a:ea typeface="Luckiest Guy"/>
                <a:cs typeface="Luckiest Guy"/>
                <a:sym typeface="Luckiest Guy"/>
              </a:rPr>
              <a:t>- </a:t>
            </a:r>
            <a:r>
              <a:rPr lang="en" sz="4400" dirty="0" smtClean="0">
                <a:latin typeface="Algerian" panose="04020705040A02060702" pitchFamily="82" charset="0"/>
                <a:ea typeface="Luckiest Guy"/>
                <a:cs typeface="Luckiest Guy"/>
                <a:sym typeface="Luckiest Guy"/>
              </a:rPr>
              <a:t>Timely</a:t>
            </a:r>
            <a:endParaRPr lang="en" sz="4400" dirty="0">
              <a:latin typeface="Algerian" panose="04020705040A02060702" pitchFamily="82" charset="0"/>
              <a:ea typeface="Luckiest Guy"/>
              <a:cs typeface="Luckiest Guy"/>
              <a:sym typeface="Luckiest Guy"/>
            </a:endParaRPr>
          </a:p>
          <a:p>
            <a:pPr lvl="0" rtl="0">
              <a:spcBef>
                <a:spcPts val="0"/>
              </a:spcBef>
              <a:buNone/>
            </a:pPr>
            <a:r>
              <a:rPr lang="en" sz="4800" dirty="0">
                <a:latin typeface="Algerian" panose="04020705040A02060702" pitchFamily="82" charset="0"/>
                <a:ea typeface="Covered By Your Grace"/>
                <a:cs typeface="Covered By Your Grace"/>
                <a:sym typeface="Covered By Your Grace"/>
              </a:rPr>
              <a:t>T</a:t>
            </a:r>
            <a:r>
              <a:rPr lang="en" sz="4800" dirty="0" smtClean="0">
                <a:latin typeface="Algerian" panose="04020705040A02060702" pitchFamily="82" charset="0"/>
                <a:ea typeface="Covered By Your Grace"/>
                <a:cs typeface="Covered By Your Grace"/>
                <a:sym typeface="Covered By Your Grace"/>
              </a:rPr>
              <a:t> </a:t>
            </a:r>
            <a:r>
              <a:rPr lang="en" sz="4400" dirty="0" smtClean="0">
                <a:latin typeface="Algerian" panose="04020705040A02060702" pitchFamily="82" charset="0"/>
                <a:ea typeface="Luckiest Guy"/>
                <a:cs typeface="Luckiest Guy"/>
                <a:sym typeface="Luckiest Guy"/>
              </a:rPr>
              <a:t>– Think Originally</a:t>
            </a:r>
            <a:endParaRPr lang="en" sz="4400" dirty="0">
              <a:latin typeface="Algerian" panose="04020705040A02060702" pitchFamily="82" charset="0"/>
              <a:ea typeface="Luckiest Guy"/>
              <a:cs typeface="Luckiest Guy"/>
              <a:sym typeface="Luckiest Guy"/>
            </a:endParaRPr>
          </a:p>
          <a:p>
            <a:pPr lvl="0" rtl="0">
              <a:spcBef>
                <a:spcPts val="0"/>
              </a:spcBef>
              <a:buNone/>
            </a:pPr>
            <a:r>
              <a:rPr lang="en" sz="4800" dirty="0">
                <a:latin typeface="Algerian" panose="04020705040A02060702" pitchFamily="82" charset="0"/>
                <a:ea typeface="Covered By Your Grace"/>
                <a:cs typeface="Covered By Your Grace"/>
                <a:sym typeface="Covered By Your Grace"/>
              </a:rPr>
              <a:t>E</a:t>
            </a:r>
            <a:r>
              <a:rPr lang="en" sz="4800" dirty="0" smtClean="0">
                <a:latin typeface="Algerian" panose="04020705040A02060702" pitchFamily="82" charset="0"/>
                <a:ea typeface="Covered By Your Grace"/>
                <a:cs typeface="Covered By Your Grace"/>
                <a:sym typeface="Covered By Your Grace"/>
              </a:rPr>
              <a:t> </a:t>
            </a:r>
            <a:r>
              <a:rPr lang="en" sz="4400" dirty="0" smtClean="0">
                <a:latin typeface="Algerian" panose="04020705040A02060702" pitchFamily="82" charset="0"/>
                <a:ea typeface="Luckiest Guy"/>
                <a:cs typeface="Luckiest Guy"/>
                <a:sym typeface="Luckiest Guy"/>
              </a:rPr>
              <a:t>– Exceptional Writing</a:t>
            </a:r>
            <a:endParaRPr lang="en" sz="4400" dirty="0">
              <a:latin typeface="Algerian" panose="04020705040A02060702" pitchFamily="82" charset="0"/>
              <a:ea typeface="Luckiest Guy"/>
              <a:cs typeface="Luckiest Guy"/>
              <a:sym typeface="Luckiest Guy"/>
            </a:endParaRPr>
          </a:p>
          <a:p>
            <a:pPr lvl="0">
              <a:spcBef>
                <a:spcPts val="0"/>
              </a:spcBef>
              <a:buNone/>
            </a:pPr>
            <a:r>
              <a:rPr lang="en" sz="4800" dirty="0">
                <a:latin typeface="Algerian" panose="04020705040A02060702" pitchFamily="82" charset="0"/>
                <a:ea typeface="Covered By Your Grace"/>
                <a:cs typeface="Covered By Your Grace"/>
                <a:sym typeface="Covered By Your Grace"/>
              </a:rPr>
              <a:t>R</a:t>
            </a:r>
            <a:r>
              <a:rPr lang="en" sz="4800" dirty="0" smtClean="0">
                <a:latin typeface="Algerian" panose="04020705040A02060702" pitchFamily="82" charset="0"/>
                <a:ea typeface="Covered By Your Grace"/>
                <a:cs typeface="Covered By Your Grace"/>
                <a:sym typeface="Covered By Your Grace"/>
              </a:rPr>
              <a:t> </a:t>
            </a:r>
            <a:r>
              <a:rPr lang="en" sz="4400" dirty="0" smtClean="0">
                <a:latin typeface="Algerian" panose="04020705040A02060702" pitchFamily="82" charset="0"/>
                <a:ea typeface="Luckiest Guy"/>
                <a:cs typeface="Luckiest Guy"/>
                <a:sym typeface="Luckiest Guy"/>
              </a:rPr>
              <a:t>– Real Accomplishments</a:t>
            </a:r>
          </a:p>
          <a:p>
            <a:pPr lvl="0">
              <a:spcBef>
                <a:spcPts val="0"/>
              </a:spcBef>
              <a:buNone/>
            </a:pPr>
            <a:r>
              <a:rPr lang="en" sz="4400" dirty="0" smtClean="0">
                <a:latin typeface="Algerian" panose="04020705040A02060702" pitchFamily="82" charset="0"/>
                <a:ea typeface="Luckiest Guy"/>
                <a:cs typeface="Luckiest Guy"/>
                <a:sym typeface="Luckiest Guy"/>
              </a:rPr>
              <a:t>S – Select the right category</a:t>
            </a:r>
            <a:endParaRPr lang="en" sz="4400" dirty="0">
              <a:latin typeface="Algerian" panose="04020705040A02060702" pitchFamily="82" charset="0"/>
              <a:ea typeface="Luckiest Guy"/>
              <a:cs typeface="Luckiest Guy"/>
              <a:sym typeface="Luckiest Guy"/>
            </a:endParaRPr>
          </a:p>
        </p:txBody>
      </p:sp>
      <p:sp>
        <p:nvSpPr>
          <p:cNvPr id="7" name="Title 1"/>
          <p:cNvSpPr>
            <a:spLocks noGrp="1"/>
          </p:cNvSpPr>
          <p:nvPr>
            <p:ph type="title"/>
          </p:nvPr>
        </p:nvSpPr>
        <p:spPr>
          <a:xfrm>
            <a:off x="1695449" y="258445"/>
            <a:ext cx="9782175" cy="1341755"/>
          </a:xfrm>
        </p:spPr>
        <p:txBody>
          <a:bodyPr/>
          <a:lstStyle/>
          <a:p>
            <a:pPr algn="ctr"/>
            <a:r>
              <a:rPr lang="en-US" dirty="0" smtClean="0">
                <a:latin typeface="Algerian" panose="04020705040A02060702" pitchFamily="82" charset="0"/>
              </a:rPr>
              <a:t>Remember all OTMs start from a String of Letters</a:t>
            </a:r>
            <a:endParaRPr lang="en-US" dirty="0">
              <a:latin typeface="Algerian" panose="04020705040A02060702" pitchFamily="82" charset="0"/>
            </a:endParaRPr>
          </a:p>
        </p:txBody>
      </p:sp>
    </p:spTree>
    <p:extLst>
      <p:ext uri="{BB962C8B-B14F-4D97-AF65-F5344CB8AC3E}">
        <p14:creationId xmlns:p14="http://schemas.microsoft.com/office/powerpoint/2010/main" val="2038192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4" y="892174"/>
            <a:ext cx="11877676" cy="5756276"/>
          </a:xfrm>
          <a:blipFill dpi="0" rotWithShape="1">
            <a:blip r:embed="rId2">
              <a:alphaModFix amt="70000"/>
            </a:blip>
            <a:srcRect/>
            <a:tile tx="0" ty="0" sx="100000" sy="100000" flip="none" algn="tl"/>
          </a:blipFill>
        </p:spPr>
        <p:txBody>
          <a:bodyPr>
            <a:normAutofit fontScale="40000" lnSpcReduction="20000"/>
          </a:bodyPr>
          <a:lstStyle/>
          <a:p>
            <a:r>
              <a:rPr lang="en-US" sz="4500" b="1" u="sng" dirty="0" smtClean="0"/>
              <a:t>Advisor</a:t>
            </a:r>
            <a:r>
              <a:rPr lang="en-US" sz="4500" dirty="0" smtClean="0"/>
              <a:t>: Any individual who directly advises a residence life organization and has made outstanding contributions to the organization(s). The individual may be the main advisor or the graduate advisor. Examples include, but are not limited to: RHA Advisor, NRHH Advisor, Area Council Advisor, Hall Council Advisor, Resident Assistant Advisory Board, Etc... </a:t>
            </a:r>
          </a:p>
          <a:p>
            <a:r>
              <a:rPr lang="en-US" sz="4500" b="1" u="sng" dirty="0" smtClean="0"/>
              <a:t>Executive Board Member</a:t>
            </a:r>
            <a:r>
              <a:rPr lang="en-US" sz="4500" u="sng" dirty="0" smtClean="0"/>
              <a:t>: </a:t>
            </a:r>
            <a:r>
              <a:rPr lang="en-US" sz="4500" dirty="0" smtClean="0"/>
              <a:t>This category recognizes the outstanding contributions of an Executive Board member of a member school's residence life organization and the work of the board member within the Executive Board and across residence halls on their campus. Examples include, but are not limited to: Executive Board Members or Chair Positions in RHA, NRHH, Etc...</a:t>
            </a:r>
          </a:p>
          <a:p>
            <a:r>
              <a:rPr lang="en-US" sz="4500" b="1" u="sng" dirty="0" smtClean="0"/>
              <a:t>First Year Student </a:t>
            </a:r>
            <a:r>
              <a:rPr lang="en-US" sz="4500" dirty="0" smtClean="0"/>
              <a:t>: This category includes student first year students (freshman, transfer student, non-traditional, </a:t>
            </a:r>
            <a:r>
              <a:rPr lang="en-US" sz="4500" dirty="0" err="1" smtClean="0"/>
              <a:t>etc</a:t>
            </a:r>
            <a:r>
              <a:rPr lang="en-US" sz="4500" dirty="0" smtClean="0"/>
              <a:t>) who excels in adapting to a new environment within their residence hall, takes an active role in their community, and positively impacts those around them. The nominee must be in their first year at their current institution. Submissions in this category may emphasize academics, leadership, involvement, and contributions to community, floor, hall, residence life organizations, etc. Individuals that would be eligible for nomination in any other category are ineligible for nomination in the First Year Student category. </a:t>
            </a:r>
          </a:p>
          <a:p>
            <a:r>
              <a:rPr lang="en-US" sz="4500" b="1" u="sng" dirty="0" smtClean="0"/>
              <a:t>Institution Faculty/Staff </a:t>
            </a:r>
            <a:r>
              <a:rPr lang="en-US" sz="4500" dirty="0" smtClean="0"/>
              <a:t>: This category includes individuals outside of residence life who aid students in their academics and/or personal affairs. This category is intended to recognize institutional faculty who have made a contribution to the residence life community both in and out of the classroom. Examples include, but are not limited to: Professors, Instructors, Teaching Assistants, Counselors, Other Academic Affairs Staff, Custodial/Maintenance Staff/ Public Safety Officers, Dining Service Staff, Health Services, Etc...</a:t>
            </a:r>
          </a:p>
          <a:p>
            <a:r>
              <a:rPr lang="en-US" sz="4500" b="1" u="sng" dirty="0" smtClean="0"/>
              <a:t>Student</a:t>
            </a:r>
            <a:r>
              <a:rPr lang="en-US" sz="4500" u="sng" dirty="0" smtClean="0"/>
              <a:t> </a:t>
            </a:r>
            <a:r>
              <a:rPr lang="en-US" sz="4500" dirty="0" smtClean="0"/>
              <a:t>: This category includes any individual enrolled as a student at the institution who has made outstanding contributions to the residence halls during the month of nomination. Nominees could include, but are not limited to students who have made a contribution to their floor, hall, residence life organization, etc. through leadership, motivation, programming, volunteering and/or being a role model for other residents during the month of nomination. This OTM may address several areas of student life, such as academics, leadership, involvement etc... Also of importance is how the nominee has balanced their roles as a leader and a student and the display of good academic choices. Advisors, executive board members, first year students and anyone that can be classified as being in the resident assistant category are not eligible for an award in this category.</a:t>
            </a:r>
          </a:p>
          <a:p>
            <a:endParaRPr lang="en-US" dirty="0"/>
          </a:p>
        </p:txBody>
      </p:sp>
      <p:sp>
        <p:nvSpPr>
          <p:cNvPr id="4" name="Title 1"/>
          <p:cNvSpPr>
            <a:spLocks noGrp="1"/>
          </p:cNvSpPr>
          <p:nvPr>
            <p:ph type="title"/>
          </p:nvPr>
        </p:nvSpPr>
        <p:spPr>
          <a:xfrm>
            <a:off x="862012" y="-85725"/>
            <a:ext cx="10515600" cy="1325563"/>
          </a:xfrm>
        </p:spPr>
        <p:txBody>
          <a:bodyPr/>
          <a:lstStyle/>
          <a:p>
            <a:pPr algn="ctr"/>
            <a:r>
              <a:rPr lang="en-US" dirty="0" smtClean="0">
                <a:latin typeface="Algerian" panose="04020705040A02060702" pitchFamily="82" charset="0"/>
              </a:rPr>
              <a:t>Categories (Individual)</a:t>
            </a:r>
            <a:endParaRPr lang="en-US" dirty="0">
              <a:latin typeface="Algerian" panose="04020705040A02060702" pitchFamily="82" charset="0"/>
            </a:endParaRPr>
          </a:p>
        </p:txBody>
      </p:sp>
    </p:spTree>
    <p:extLst>
      <p:ext uri="{BB962C8B-B14F-4D97-AF65-F5344CB8AC3E}">
        <p14:creationId xmlns:p14="http://schemas.microsoft.com/office/powerpoint/2010/main" val="536522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679" y="730249"/>
            <a:ext cx="11930064" cy="6127751"/>
          </a:xfrm>
          <a:blipFill dpi="0" rotWithShape="1">
            <a:blip r:embed="rId2">
              <a:alphaModFix amt="70000"/>
            </a:blip>
            <a:srcRect/>
            <a:tile tx="0" ty="0" sx="100000" sy="100000" flip="none" algn="tl"/>
          </a:blipFill>
        </p:spPr>
        <p:txBody>
          <a:bodyPr>
            <a:noAutofit/>
          </a:bodyPr>
          <a:lstStyle/>
          <a:p>
            <a:r>
              <a:rPr lang="en-US" sz="1800" b="1" u="sng" dirty="0" smtClean="0"/>
              <a:t>Organization</a:t>
            </a:r>
            <a:r>
              <a:rPr lang="en-US" sz="1800" dirty="0" smtClean="0"/>
              <a:t>: Any organization that has actively contributed to the student leadership, recognition, or other aspects of residence life during the month of nomination. Emphasis should be placed on the successes of the organization as a whole, not just a few members and should detail how they have helped the campus in general and the residence life community. Examples include, but are not limited to: Hall Councils, Executive Boards, Advisory Councils, Community Activities Board, Leadership Involvement Team, NRHH Chapters, and Organizations Outside of Residential Life that positively impact resident students. </a:t>
            </a:r>
          </a:p>
          <a:p>
            <a:r>
              <a:rPr lang="en-US" sz="1800" b="1" u="sng" dirty="0" smtClean="0"/>
              <a:t>Residence Life Faculty/Staff</a:t>
            </a:r>
            <a:r>
              <a:rPr lang="en-US" sz="1800" dirty="0" smtClean="0"/>
              <a:t>: This category includes individuals who aid residents within the housing campus community. This category is intended to recognize the Residence Life Faculty/Staff who are not eligible for the Resident Assistant category and who have made contributions to the residence life community in the month of nomination. Examples include, but are not limited to: Hall Directors, Graduate Assistants in Residence Life, Directors of Residential Life, Area Coordinators, Residential Life Office Secretaries, Etc...</a:t>
            </a:r>
          </a:p>
          <a:p>
            <a:r>
              <a:rPr lang="en-US" sz="1800" b="1" u="sng" dirty="0" smtClean="0"/>
              <a:t>Resident Assistant</a:t>
            </a:r>
            <a:r>
              <a:rPr lang="en-US" sz="1800" dirty="0" smtClean="0"/>
              <a:t>: Any individual within a residence hall student staff who has worked with/impacted residents on their floor or in their hall. Nominees should have gone above and beyond the duties as outlined in their job description to support residents in the communities in which they work as well as residence life organizations, and/or made outstanding contributions to the hall in which they work during the month of nomination. The OTM should focus on the nominee's accomplishments within the RA role, but may also include other roles or responsibilities taken on during the month of nomination. </a:t>
            </a:r>
          </a:p>
          <a:p>
            <a:r>
              <a:rPr lang="en-US" sz="1800" b="1" u="sng" dirty="0" smtClean="0"/>
              <a:t>Residential Community</a:t>
            </a:r>
            <a:r>
              <a:rPr lang="en-US" sz="1800" dirty="0" smtClean="0"/>
              <a:t>: This category includes any residential community, such as wings, halls, floor, complexes, etc. This award should emphasize what this community has done and how it has supported others (both within and outside their community). The community being recognized must not be an official campus organization. The submissions should illustrate what brings a group of individuals together and how they worked as a group to accomplish their goals during the month of nomination. Communities that would be eligible for nomination in any other category are ineligible for nomination in the Community category.</a:t>
            </a:r>
          </a:p>
        </p:txBody>
      </p:sp>
      <p:sp>
        <p:nvSpPr>
          <p:cNvPr id="4" name="Title 1"/>
          <p:cNvSpPr>
            <a:spLocks noGrp="1"/>
          </p:cNvSpPr>
          <p:nvPr>
            <p:ph type="title"/>
          </p:nvPr>
        </p:nvSpPr>
        <p:spPr>
          <a:xfrm>
            <a:off x="823911" y="-228600"/>
            <a:ext cx="10515600" cy="1325563"/>
          </a:xfrm>
        </p:spPr>
        <p:txBody>
          <a:bodyPr/>
          <a:lstStyle/>
          <a:p>
            <a:pPr algn="ctr"/>
            <a:r>
              <a:rPr lang="en-US" dirty="0" smtClean="0">
                <a:latin typeface="Algerian" panose="04020705040A02060702" pitchFamily="82" charset="0"/>
              </a:rPr>
              <a:t>Categories (Individual) </a:t>
            </a:r>
            <a:r>
              <a:rPr lang="en-US" sz="1800" dirty="0" smtClean="0">
                <a:latin typeface="Algerian" panose="04020705040A02060702" pitchFamily="82" charset="0"/>
              </a:rPr>
              <a:t>cont.</a:t>
            </a:r>
            <a:endParaRPr lang="en-US" dirty="0">
              <a:latin typeface="Algerian" panose="04020705040A02060702" pitchFamily="82" charset="0"/>
            </a:endParaRPr>
          </a:p>
        </p:txBody>
      </p:sp>
    </p:spTree>
    <p:extLst>
      <p:ext uri="{BB962C8B-B14F-4D97-AF65-F5344CB8AC3E}">
        <p14:creationId xmlns:p14="http://schemas.microsoft.com/office/powerpoint/2010/main" val="3119100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blipFill dpi="0" rotWithShape="1">
            <a:blip r:embed="rId2">
              <a:alphaModFix amt="70000"/>
            </a:blip>
            <a:srcRect/>
            <a:tile tx="0" ty="0" sx="100000" sy="100000" flip="none" algn="tl"/>
          </a:blipFill>
        </p:spPr>
        <p:txBody>
          <a:bodyPr/>
          <a:lstStyle/>
          <a:p>
            <a:r>
              <a:rPr lang="en-US" u="sng" dirty="0" smtClean="0"/>
              <a:t>Spotlight</a:t>
            </a:r>
            <a:r>
              <a:rPr lang="en-US" dirty="0" smtClean="0"/>
              <a:t>: This category includes anything that does not fall under any of the other categories that you feel is worthy of </a:t>
            </a:r>
            <a:r>
              <a:rPr lang="en-US" dirty="0" err="1" smtClean="0"/>
              <a:t>Of</a:t>
            </a:r>
            <a:r>
              <a:rPr lang="en-US" dirty="0" smtClean="0"/>
              <a:t> the Month recognition. Individuals or groups that would be eligible for nomination in any other category are ineligible for nomination in the Spotlight category.</a:t>
            </a:r>
          </a:p>
          <a:p>
            <a:r>
              <a:rPr lang="en-US" dirty="0" smtClean="0"/>
              <a:t>The Spotlight category is for OTMs that do not fall into any other category</a:t>
            </a:r>
          </a:p>
          <a:p>
            <a:endParaRPr lang="en-US" dirty="0" smtClean="0"/>
          </a:p>
          <a:p>
            <a:endParaRPr lang="en-US" dirty="0" smtClean="0"/>
          </a:p>
        </p:txBody>
      </p:sp>
      <p:sp>
        <p:nvSpPr>
          <p:cNvPr id="4" name="Title 1"/>
          <p:cNvSpPr>
            <a:spLocks noGrp="1"/>
          </p:cNvSpPr>
          <p:nvPr>
            <p:ph type="title"/>
          </p:nvPr>
        </p:nvSpPr>
        <p:spPr/>
        <p:txBody>
          <a:bodyPr/>
          <a:lstStyle/>
          <a:p>
            <a:pPr algn="ctr"/>
            <a:r>
              <a:rPr lang="en-US" dirty="0" smtClean="0">
                <a:latin typeface="Algerian" panose="04020705040A02060702" pitchFamily="82" charset="0"/>
              </a:rPr>
              <a:t>Categories (Individual) </a:t>
            </a:r>
            <a:r>
              <a:rPr lang="en-US" sz="1600" dirty="0" err="1" smtClean="0">
                <a:latin typeface="Algerian" panose="04020705040A02060702" pitchFamily="82" charset="0"/>
              </a:rPr>
              <a:t>cont</a:t>
            </a:r>
            <a:endParaRPr lang="en-US" sz="1600" dirty="0">
              <a:latin typeface="Algerian" panose="04020705040A02060702" pitchFamily="82" charset="0"/>
            </a:endParaRPr>
          </a:p>
        </p:txBody>
      </p:sp>
    </p:spTree>
    <p:extLst>
      <p:ext uri="{BB962C8B-B14F-4D97-AF65-F5344CB8AC3E}">
        <p14:creationId xmlns:p14="http://schemas.microsoft.com/office/powerpoint/2010/main" val="1854252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625" y="1239838"/>
            <a:ext cx="11449050" cy="4970462"/>
          </a:xfrm>
          <a:blipFill dpi="0" rotWithShape="1">
            <a:blip r:embed="rId2">
              <a:alphaModFix amt="70000"/>
            </a:blip>
            <a:srcRect/>
            <a:tile tx="0" ty="0" sx="100000" sy="100000" flip="none" algn="tl"/>
          </a:blipFill>
        </p:spPr>
        <p:txBody>
          <a:bodyPr>
            <a:normAutofit fontScale="85000" lnSpcReduction="20000"/>
          </a:bodyPr>
          <a:lstStyle/>
          <a:p>
            <a:r>
              <a:rPr lang="en-US" b="1" u="sng" dirty="0" smtClean="0"/>
              <a:t>Community Service Program</a:t>
            </a:r>
            <a:r>
              <a:rPr lang="en-US" dirty="0" smtClean="0"/>
              <a:t>: A service or philanthropic program that benefits a group, charity, or other organization. The program should focus on the importance of the residents giving back to the communities in which they live. Examples include, but are not limited to: drives, fundraisers, day of service, etc... </a:t>
            </a:r>
          </a:p>
          <a:p>
            <a:r>
              <a:rPr lang="en-US" b="1" u="sng" dirty="0" smtClean="0"/>
              <a:t>Diversity Program</a:t>
            </a:r>
            <a:r>
              <a:rPr lang="en-US" dirty="0" smtClean="0"/>
              <a:t>: A program that promotes and educates about diversity and understanding. This program illustrates the importance of promoting diversity in the residence halls as well as embracing diversity in the everyday lives of the residents.</a:t>
            </a:r>
          </a:p>
          <a:p>
            <a:r>
              <a:rPr lang="en-US" b="1" u="sng" dirty="0" smtClean="0"/>
              <a:t>Educational Program</a:t>
            </a:r>
            <a:r>
              <a:rPr lang="en-US" dirty="0" smtClean="0"/>
              <a:t>: A program meant to educate residents about a topic, issue or idea. Programs nominated in this category can include, but are not limited to programming focused on academic success, learning a new skill, promoting global citizenship, etc... </a:t>
            </a:r>
          </a:p>
          <a:p>
            <a:r>
              <a:rPr lang="en-US" b="1" u="sng" dirty="0" smtClean="0"/>
              <a:t>Passive Program</a:t>
            </a:r>
            <a:r>
              <a:rPr lang="en-US" dirty="0" smtClean="0"/>
              <a:t>: Any program that does not require anyone to actively run it for people to participate in it. This category is intended to recognize residential programming that occurs through bulletin boards, newsletters, pamphlets, etc. </a:t>
            </a:r>
          </a:p>
          <a:p>
            <a:r>
              <a:rPr lang="en-US" b="1" u="sng" dirty="0" smtClean="0"/>
              <a:t>Social Program</a:t>
            </a:r>
            <a:r>
              <a:rPr lang="en-US" dirty="0" smtClean="0"/>
              <a:t>: Any social program that focuses on resident interaction and their ability to meet new people and socialize. Programs in this category can range from being a floor social program to a campus wide program.</a:t>
            </a:r>
            <a:endParaRPr lang="en-US" dirty="0"/>
          </a:p>
        </p:txBody>
      </p:sp>
      <p:sp>
        <p:nvSpPr>
          <p:cNvPr id="4" name="Title 1"/>
          <p:cNvSpPr>
            <a:spLocks noGrp="1"/>
          </p:cNvSpPr>
          <p:nvPr>
            <p:ph type="title"/>
          </p:nvPr>
        </p:nvSpPr>
        <p:spPr>
          <a:xfrm>
            <a:off x="862012" y="-85725"/>
            <a:ext cx="10515600" cy="1325563"/>
          </a:xfrm>
        </p:spPr>
        <p:txBody>
          <a:bodyPr/>
          <a:lstStyle/>
          <a:p>
            <a:pPr algn="ctr"/>
            <a:r>
              <a:rPr lang="en-US" dirty="0" smtClean="0">
                <a:latin typeface="Algerian" panose="04020705040A02060702" pitchFamily="82" charset="0"/>
              </a:rPr>
              <a:t>Categories (Program)</a:t>
            </a:r>
            <a:endParaRPr lang="en-US" dirty="0">
              <a:latin typeface="Algerian" panose="04020705040A02060702" pitchFamily="82" charset="0"/>
            </a:endParaRPr>
          </a:p>
        </p:txBody>
      </p:sp>
    </p:spTree>
    <p:extLst>
      <p:ext uri="{BB962C8B-B14F-4D97-AF65-F5344CB8AC3E}">
        <p14:creationId xmlns:p14="http://schemas.microsoft.com/office/powerpoint/2010/main" val="2617809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lgerian" panose="04020705040A02060702" pitchFamily="82" charset="0"/>
              </a:rPr>
              <a:t>Why to Write An OTM</a:t>
            </a:r>
            <a:endParaRPr lang="en-US" dirty="0">
              <a:latin typeface="Algerian" panose="04020705040A02060702" pitchFamily="82" charset="0"/>
            </a:endParaRPr>
          </a:p>
        </p:txBody>
      </p:sp>
      <p:sp>
        <p:nvSpPr>
          <p:cNvPr id="3" name="Content Placeholder 2"/>
          <p:cNvSpPr>
            <a:spLocks noGrp="1"/>
          </p:cNvSpPr>
          <p:nvPr>
            <p:ph idx="1"/>
          </p:nvPr>
        </p:nvSpPr>
        <p:spPr>
          <a:blipFill dpi="0" rotWithShape="1">
            <a:blip r:embed="rId2">
              <a:alphaModFix amt="70000"/>
            </a:blip>
            <a:srcRect/>
            <a:tile tx="0" ty="0" sx="100000" sy="100000" flip="none" algn="tl"/>
          </a:blipFill>
        </p:spPr>
        <p:txBody>
          <a:bodyPr/>
          <a:lstStyle/>
          <a:p>
            <a:r>
              <a:rPr lang="en-US" dirty="0" smtClean="0"/>
              <a:t>To give a person/group/event recognition for their hard work during a specific month</a:t>
            </a:r>
          </a:p>
          <a:p>
            <a:r>
              <a:rPr lang="en-US" dirty="0" smtClean="0"/>
              <a:t>Give Oklahoma State Recognition on a Regional and possibly National level</a:t>
            </a:r>
          </a:p>
          <a:p>
            <a:pPr lvl="2"/>
            <a:r>
              <a:rPr lang="en-US" dirty="0" smtClean="0"/>
              <a:t>Selected campus winners –&gt; Regional Winners –&gt; National Winners</a:t>
            </a:r>
          </a:p>
          <a:p>
            <a:r>
              <a:rPr lang="en-US" dirty="0" smtClean="0"/>
              <a:t>NACURH has a point system per school and region, our school is real low and our region is really low</a:t>
            </a:r>
          </a:p>
          <a:p>
            <a:r>
              <a:rPr lang="en-US" dirty="0" smtClean="0"/>
              <a:t>Making someone’s day by sending them these after you submit </a:t>
            </a:r>
            <a:r>
              <a:rPr lang="en-US" dirty="0" smtClean="0"/>
              <a:t>them</a:t>
            </a:r>
          </a:p>
          <a:p>
            <a:r>
              <a:rPr lang="en-US" dirty="0" smtClean="0"/>
              <a:t>Traveling OTM Award</a:t>
            </a:r>
            <a:endParaRPr lang="en-US" dirty="0" smtClean="0"/>
          </a:p>
          <a:p>
            <a:endParaRPr lang="en-US" dirty="0" smtClean="0"/>
          </a:p>
        </p:txBody>
      </p:sp>
    </p:spTree>
    <p:extLst>
      <p:ext uri="{BB962C8B-B14F-4D97-AF65-F5344CB8AC3E}">
        <p14:creationId xmlns:p14="http://schemas.microsoft.com/office/powerpoint/2010/main" val="4131438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457" y="1255486"/>
            <a:ext cx="11727543" cy="5493657"/>
          </a:xfrm>
          <a:blipFill dpi="0" rotWithShape="1">
            <a:blip r:embed="rId2">
              <a:alphaModFix amt="70000"/>
            </a:blip>
            <a:srcRect/>
            <a:tile tx="0" ty="0" sx="100000" sy="100000" flip="none" algn="tl"/>
          </a:blipFill>
        </p:spPr>
        <p:txBody>
          <a:bodyPr>
            <a:normAutofit fontScale="85000" lnSpcReduction="20000"/>
          </a:bodyPr>
          <a:lstStyle/>
          <a:p>
            <a:r>
              <a:rPr lang="en-US" dirty="0" smtClean="0"/>
              <a:t>Organize your OTM into sections</a:t>
            </a:r>
          </a:p>
          <a:p>
            <a:pPr lvl="2"/>
            <a:r>
              <a:rPr lang="en-US" dirty="0" smtClean="0"/>
              <a:t>Brief Intro, 3-5 key points as to why your nominee is spectacular, brief closing paragraph.</a:t>
            </a:r>
          </a:p>
          <a:p>
            <a:pPr lvl="2"/>
            <a:r>
              <a:rPr lang="en-US" dirty="0" smtClean="0"/>
              <a:t>Not only will your OTM be more competitive, but it will also be easier to write. </a:t>
            </a:r>
          </a:p>
          <a:p>
            <a:r>
              <a:rPr lang="en-US" dirty="0" smtClean="0"/>
              <a:t>Keep your OTM specific to its category. </a:t>
            </a:r>
          </a:p>
          <a:p>
            <a:pPr lvl="2"/>
            <a:r>
              <a:rPr lang="en-US" dirty="0" smtClean="0"/>
              <a:t>Example: if you’re writing for the Exec Member category, avoiding spending your word count on the nominee’s accomplishments as an RA. </a:t>
            </a:r>
          </a:p>
          <a:p>
            <a:r>
              <a:rPr lang="en-US" dirty="0" smtClean="0"/>
              <a:t>While quality should be preferred over quantity… </a:t>
            </a:r>
          </a:p>
          <a:p>
            <a:pPr lvl="2"/>
            <a:r>
              <a:rPr lang="en-US" dirty="0" smtClean="0"/>
              <a:t>300 words of quality writing vs. 600 words of </a:t>
            </a:r>
            <a:r>
              <a:rPr lang="en-US" dirty="0" smtClean="0"/>
              <a:t>quantity </a:t>
            </a:r>
            <a:r>
              <a:rPr lang="en-US" dirty="0" smtClean="0"/>
              <a:t>writing </a:t>
            </a:r>
          </a:p>
          <a:p>
            <a:pPr lvl="2"/>
            <a:r>
              <a:rPr lang="en-US" dirty="0" smtClean="0"/>
              <a:t>Strive to get as close to the word count as possible!</a:t>
            </a:r>
          </a:p>
          <a:p>
            <a:r>
              <a:rPr lang="en-US" dirty="0" smtClean="0"/>
              <a:t>Keep the recognition genuine. </a:t>
            </a:r>
          </a:p>
          <a:p>
            <a:r>
              <a:rPr lang="en-US" dirty="0" smtClean="0"/>
              <a:t>While it is beneficial for an OTM to have a theme… </a:t>
            </a:r>
          </a:p>
          <a:p>
            <a:pPr lvl="2"/>
            <a:r>
              <a:rPr lang="en-US" dirty="0" smtClean="0"/>
              <a:t>Themes should never take up more space than actual information. </a:t>
            </a:r>
          </a:p>
          <a:p>
            <a:pPr lvl="2"/>
            <a:r>
              <a:rPr lang="en-US" dirty="0" smtClean="0"/>
              <a:t>Themes do not need to be elaborate or intricate. </a:t>
            </a:r>
          </a:p>
          <a:p>
            <a:pPr lvl="2"/>
            <a:r>
              <a:rPr lang="en-US" dirty="0" smtClean="0"/>
              <a:t>Genuine OTMs are better than OTMs that simply have a creative theme. </a:t>
            </a:r>
          </a:p>
          <a:p>
            <a:r>
              <a:rPr lang="en-US" dirty="0" smtClean="0"/>
              <a:t>OTMs need to be specific to the month. </a:t>
            </a:r>
          </a:p>
          <a:p>
            <a:r>
              <a:rPr lang="en-US" dirty="0" smtClean="0"/>
              <a:t>Try to keep the information measurable. </a:t>
            </a:r>
          </a:p>
          <a:p>
            <a:pPr lvl="2"/>
            <a:r>
              <a:rPr lang="en-US" dirty="0" smtClean="0"/>
              <a:t>Ty worked so hard on his program! vs. Ty spent three weeks planning his program, during which he stuffed over 100 goodie bags for community children.</a:t>
            </a:r>
            <a:endParaRPr lang="en-US" dirty="0"/>
          </a:p>
        </p:txBody>
      </p:sp>
      <p:sp>
        <p:nvSpPr>
          <p:cNvPr id="4" name="Title 1"/>
          <p:cNvSpPr>
            <a:spLocks noGrp="1"/>
          </p:cNvSpPr>
          <p:nvPr>
            <p:ph type="title"/>
          </p:nvPr>
        </p:nvSpPr>
        <p:spPr>
          <a:xfrm>
            <a:off x="1070428" y="111125"/>
            <a:ext cx="10515600" cy="1325563"/>
          </a:xfrm>
        </p:spPr>
        <p:txBody>
          <a:bodyPr/>
          <a:lstStyle/>
          <a:p>
            <a:pPr algn="ctr"/>
            <a:r>
              <a:rPr lang="en-US" dirty="0" smtClean="0">
                <a:latin typeface="Algerian" panose="04020705040A02060702" pitchFamily="82" charset="0"/>
              </a:rPr>
              <a:t>Helpful Hints to make a winner</a:t>
            </a:r>
            <a:endParaRPr lang="en-US" dirty="0">
              <a:latin typeface="Algerian" panose="04020705040A02060702" pitchFamily="82" charset="0"/>
            </a:endParaRPr>
          </a:p>
        </p:txBody>
      </p:sp>
    </p:spTree>
    <p:extLst>
      <p:ext uri="{BB962C8B-B14F-4D97-AF65-F5344CB8AC3E}">
        <p14:creationId xmlns:p14="http://schemas.microsoft.com/office/powerpoint/2010/main" val="7021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1715</Words>
  <Application>Microsoft Office PowerPoint</Application>
  <PresentationFormat>Widescreen</PresentationFormat>
  <Paragraphs>68</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Algerian</vt:lpstr>
      <vt:lpstr>Arial</vt:lpstr>
      <vt:lpstr>Calibri</vt:lpstr>
      <vt:lpstr>Calibri Light</vt:lpstr>
      <vt:lpstr>Covered By Your Grace</vt:lpstr>
      <vt:lpstr>Luckiest Guy</vt:lpstr>
      <vt:lpstr>Office Theme</vt:lpstr>
      <vt:lpstr>Letters to  Everyday Heroes</vt:lpstr>
      <vt:lpstr>Of The Months</vt:lpstr>
      <vt:lpstr>Remember all OTMs start from a String of Letters</vt:lpstr>
      <vt:lpstr>Categories (Individual)</vt:lpstr>
      <vt:lpstr>Categories (Individual) cont.</vt:lpstr>
      <vt:lpstr>Categories (Individual) cont</vt:lpstr>
      <vt:lpstr>Categories (Program)</vt:lpstr>
      <vt:lpstr>Why to Write An OTM</vt:lpstr>
      <vt:lpstr>Helpful Hints to make a winner</vt:lpstr>
      <vt:lpstr>Practice Time</vt:lpstr>
      <vt:lpstr>PowerPoint Presentation</vt:lpstr>
      <vt:lpstr>PowerPoint Presentation</vt:lpstr>
      <vt:lpstr>PowerPoint Presentation</vt:lpstr>
    </vt:vector>
  </TitlesOfParts>
  <Company>Oklahoma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Letters to Hero’s</dc:title>
  <dc:creator>Jared Kimbrell</dc:creator>
  <cp:lastModifiedBy>Kimbrell, Jared L</cp:lastModifiedBy>
  <cp:revision>16</cp:revision>
  <dcterms:created xsi:type="dcterms:W3CDTF">2016-02-02T06:11:40Z</dcterms:created>
  <dcterms:modified xsi:type="dcterms:W3CDTF">2016-04-18T19:04:16Z</dcterms:modified>
</cp:coreProperties>
</file>